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FQemzhbdFlJvX4jFfPImfDHAK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62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1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af2fabe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baf2fabe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82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af2fabeb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baf2fabeb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047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af2fabeb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baf2fabeb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342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af2fabeb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baf2fabeb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340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af2fabeb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baf2fabeb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000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a3a50e39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ca3a50e39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736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af2fabeb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baf2fabeb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203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af2fabeb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baf2fabeb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26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af2fabeb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baf2fabeb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74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af2fabeb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baf2fabeb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929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a3a50e39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ca3a50e39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58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af2fabeb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baf2fabeb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75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af2fabeb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baf2fabebb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41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a9eafe7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ca9eafe7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08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af2fabeb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baf2fabeb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01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af2fabeb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baf2fabeb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879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af2fabeb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baf2fabeb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67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af2fabeb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baf2fabeb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56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af2fabeb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baf2fabeb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304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af2fabe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baf2fabe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64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FFFF"/>
            </a:gs>
            <a:gs pos="100000">
              <a:srgbClr val="C9DAF8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awardsearch/showAward?AWD_ID=18195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irielearn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mailto:sherman@umbc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airielearn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baf2fabebb_0_0"/>
          <p:cNvSpPr txBox="1">
            <a:spLocks noGrp="1"/>
          </p:cNvSpPr>
          <p:nvPr>
            <p:ph type="ctrTitle"/>
          </p:nvPr>
        </p:nvSpPr>
        <p:spPr>
          <a:xfrm>
            <a:off x="281150" y="166898"/>
            <a:ext cx="85206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/>
              <a:t>Instructions for Taking the</a:t>
            </a:r>
            <a:endParaRPr sz="3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/>
              <a:t>Cybersecurity Concept Inventory (CCA) </a:t>
            </a:r>
            <a:endParaRPr sz="3600"/>
          </a:p>
        </p:txBody>
      </p:sp>
      <p:sp>
        <p:nvSpPr>
          <p:cNvPr id="55" name="Google Shape;55;gbaf2fabebb_0_0"/>
          <p:cNvSpPr txBox="1">
            <a:spLocks noGrp="1"/>
          </p:cNvSpPr>
          <p:nvPr>
            <p:ph type="subTitle" idx="1"/>
          </p:nvPr>
        </p:nvSpPr>
        <p:spPr>
          <a:xfrm>
            <a:off x="0" y="1943346"/>
            <a:ext cx="91440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/>
              <a:t>Part of the Cybersecurity Assessment Tools (CATS) Project</a:t>
            </a:r>
            <a:endParaRPr sz="2400"/>
          </a:p>
        </p:txBody>
      </p:sp>
      <p:sp>
        <p:nvSpPr>
          <p:cNvPr id="56" name="Google Shape;56;gbaf2fabebb_0_0"/>
          <p:cNvSpPr txBox="1"/>
          <p:nvPr/>
        </p:nvSpPr>
        <p:spPr>
          <a:xfrm>
            <a:off x="176975" y="2675788"/>
            <a:ext cx="8676000" cy="20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Alan Sherman, Enis Golaszewski, Travis Scheponik, and Linda Oliva (UMBC)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{sherman, oliva}@umbc.edu</a:t>
            </a:r>
            <a:br>
              <a:rPr lang="en" sz="1400" b="0" i="1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1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Geoffrey Herman</a:t>
            </a:r>
            <a:r>
              <a:rPr lang="en">
                <a:solidFill>
                  <a:srgbClr val="666666"/>
                </a:solidFill>
              </a:rPr>
              <a:t>, Seth Poulsen</a:t>
            </a:r>
            <a:r>
              <a:rPr lang="en"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(U. Illinois)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glherman@illinois.edu</a:t>
            </a:r>
            <a:br>
              <a:rPr lang="en" sz="1400" b="0" i="1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1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Peter A. H. Peterson (UMN Duluth)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pahp@d.umn.edu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Supported in part by the National Science Foundation under SFS capacity grant #</a:t>
            </a: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1819521</a:t>
            </a:r>
            <a:r>
              <a:rPr lang="en"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af2fabebb_0_57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Select The CCA Assessment</a:t>
            </a:r>
            <a:endParaRPr/>
          </a:p>
        </p:txBody>
      </p:sp>
      <p:sp>
        <p:nvSpPr>
          <p:cNvPr id="126" name="Google Shape;126;gbaf2fabebb_0_57"/>
          <p:cNvSpPr txBox="1">
            <a:spLocks noGrp="1"/>
          </p:cNvSpPr>
          <p:nvPr>
            <p:ph type="body" idx="1"/>
          </p:nvPr>
        </p:nvSpPr>
        <p:spPr>
          <a:xfrm>
            <a:off x="904325" y="3168675"/>
            <a:ext cx="74958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Click on the “</a:t>
            </a:r>
            <a:r>
              <a:rPr lang="en" b="1"/>
              <a:t>CCA cybersecurity college graduate”</a:t>
            </a:r>
            <a:r>
              <a:rPr lang="en"/>
              <a:t> assessment.</a:t>
            </a:r>
            <a:br>
              <a:rPr lang="en"/>
            </a:br>
            <a:r>
              <a:rPr lang="en"/>
              <a:t/>
            </a:r>
            <a:br>
              <a:rPr lang="en"/>
            </a:br>
            <a:endParaRPr>
              <a:solidFill>
                <a:srgbClr val="CC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CC0000"/>
                </a:solidFill>
              </a:rPr>
              <a:t>Be sure to click on the correct assessment if multiple exist.</a:t>
            </a:r>
            <a:endParaRPr>
              <a:solidFill>
                <a:srgbClr val="CC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/>
            </a:r>
            <a:br>
              <a:rPr lang="en" b="1"/>
            </a:br>
            <a:endParaRPr b="1"/>
          </a:p>
        </p:txBody>
      </p:sp>
      <p:pic>
        <p:nvPicPr>
          <p:cNvPr id="127" name="Google Shape;127;gbaf2fabebb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838" y="1055923"/>
            <a:ext cx="7602774" cy="15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baf2fabebb_0_57"/>
          <p:cNvSpPr/>
          <p:nvPr/>
        </p:nvSpPr>
        <p:spPr>
          <a:xfrm>
            <a:off x="67500" y="2327700"/>
            <a:ext cx="893100" cy="34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gbaf2fabebb_0_57"/>
          <p:cNvCxnSpPr/>
          <p:nvPr/>
        </p:nvCxnSpPr>
        <p:spPr>
          <a:xfrm>
            <a:off x="941300" y="2022825"/>
            <a:ext cx="1994100" cy="87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af2fabebb_0_65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Agree to “Honor System”</a:t>
            </a:r>
            <a:endParaRPr/>
          </a:p>
        </p:txBody>
      </p:sp>
      <p:sp>
        <p:nvSpPr>
          <p:cNvPr id="135" name="Google Shape;135;gbaf2fabebb_0_65"/>
          <p:cNvSpPr txBox="1">
            <a:spLocks noGrp="1"/>
          </p:cNvSpPr>
          <p:nvPr>
            <p:ph type="body" idx="1"/>
          </p:nvPr>
        </p:nvSpPr>
        <p:spPr>
          <a:xfrm>
            <a:off x="1044300" y="3883300"/>
            <a:ext cx="70554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If asked, verify your email address and check the box to signify that you will take the assessment on your own without any help. </a:t>
            </a:r>
            <a:br>
              <a:rPr lang="en"/>
            </a:br>
            <a:r>
              <a:rPr lang="en"/>
              <a:t>Then click </a:t>
            </a:r>
            <a:r>
              <a:rPr lang="en" b="1"/>
              <a:t>Start assessment</a:t>
            </a:r>
            <a:r>
              <a:rPr lang="en"/>
              <a:t>.</a:t>
            </a:r>
            <a:endParaRPr b="1"/>
          </a:p>
        </p:txBody>
      </p:sp>
      <p:pic>
        <p:nvPicPr>
          <p:cNvPr id="136" name="Google Shape;136;gbaf2fabebb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363" y="1355950"/>
            <a:ext cx="7198724" cy="21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baf2fabebb_0_65"/>
          <p:cNvSpPr/>
          <p:nvPr/>
        </p:nvSpPr>
        <p:spPr>
          <a:xfrm>
            <a:off x="77025" y="2082875"/>
            <a:ext cx="1093200" cy="34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baf2fabebb_0_65"/>
          <p:cNvSpPr/>
          <p:nvPr/>
        </p:nvSpPr>
        <p:spPr>
          <a:xfrm>
            <a:off x="2515300" y="2637175"/>
            <a:ext cx="1093200" cy="34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baf2fabebb_0_65"/>
          <p:cNvSpPr/>
          <p:nvPr/>
        </p:nvSpPr>
        <p:spPr>
          <a:xfrm>
            <a:off x="2855275" y="3034850"/>
            <a:ext cx="1093200" cy="34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af2fabebb_0_73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Begin the Assessment!</a:t>
            </a:r>
            <a:endParaRPr/>
          </a:p>
        </p:txBody>
      </p:sp>
      <p:sp>
        <p:nvSpPr>
          <p:cNvPr id="145" name="Google Shape;145;gbaf2fabebb_0_73"/>
          <p:cNvSpPr txBox="1">
            <a:spLocks noGrp="1"/>
          </p:cNvSpPr>
          <p:nvPr>
            <p:ph type="body" idx="1"/>
          </p:nvPr>
        </p:nvSpPr>
        <p:spPr>
          <a:xfrm>
            <a:off x="1047475" y="4451250"/>
            <a:ext cx="6844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Click on the first item to read and agree to our consent form.</a:t>
            </a:r>
            <a:endParaRPr b="1"/>
          </a:p>
        </p:txBody>
      </p:sp>
      <p:pic>
        <p:nvPicPr>
          <p:cNvPr id="146" name="Google Shape;146;gbaf2fabebb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723" y="1153450"/>
            <a:ext cx="6067999" cy="28654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baf2fabebb_0_73"/>
          <p:cNvSpPr/>
          <p:nvPr/>
        </p:nvSpPr>
        <p:spPr>
          <a:xfrm flipH="1">
            <a:off x="620600" y="2322600"/>
            <a:ext cx="872700" cy="328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af2fabebb_0_80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Consent Form</a:t>
            </a:r>
            <a:endParaRPr/>
          </a:p>
        </p:txBody>
      </p:sp>
      <p:sp>
        <p:nvSpPr>
          <p:cNvPr id="153" name="Google Shape;153;gbaf2fabebb_0_80"/>
          <p:cNvSpPr txBox="1">
            <a:spLocks noGrp="1"/>
          </p:cNvSpPr>
          <p:nvPr>
            <p:ph type="body" idx="1"/>
          </p:nvPr>
        </p:nvSpPr>
        <p:spPr>
          <a:xfrm>
            <a:off x="848900" y="4422400"/>
            <a:ext cx="74862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Read and check the </a:t>
            </a:r>
            <a:r>
              <a:rPr lang="en" b="1"/>
              <a:t>I Consent</a:t>
            </a:r>
            <a:r>
              <a:rPr lang="en"/>
              <a:t> box, or quit by closing your browser.</a:t>
            </a:r>
            <a:br>
              <a:rPr lang="en"/>
            </a:br>
            <a:r>
              <a:rPr lang="en"/>
              <a:t> Then click </a:t>
            </a:r>
            <a:r>
              <a:rPr lang="en" b="1"/>
              <a:t>Save only</a:t>
            </a:r>
            <a:r>
              <a:rPr lang="en"/>
              <a:t> and, finally, </a:t>
            </a:r>
            <a:r>
              <a:rPr lang="en" b="1"/>
              <a:t>Next question</a:t>
            </a:r>
            <a:r>
              <a:rPr lang="en"/>
              <a:t>.</a:t>
            </a:r>
            <a:endParaRPr b="1"/>
          </a:p>
        </p:txBody>
      </p:sp>
      <p:pic>
        <p:nvPicPr>
          <p:cNvPr id="154" name="Google Shape;154;gbaf2fabebb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151" y="643350"/>
            <a:ext cx="4423475" cy="23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baf2fabebb_0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3150" y="3089562"/>
            <a:ext cx="4423475" cy="127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baf2fabebb_0_80"/>
          <p:cNvSpPr txBox="1"/>
          <p:nvPr/>
        </p:nvSpPr>
        <p:spPr>
          <a:xfrm>
            <a:off x="3770125" y="2820625"/>
            <a:ext cx="428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baf2fabebb_0_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4200" y="643348"/>
            <a:ext cx="1570325" cy="20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baf2fabebb_0_80"/>
          <p:cNvSpPr/>
          <p:nvPr/>
        </p:nvSpPr>
        <p:spPr>
          <a:xfrm>
            <a:off x="783975" y="3482375"/>
            <a:ext cx="1093200" cy="34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baf2fabebb_0_80"/>
          <p:cNvSpPr/>
          <p:nvPr/>
        </p:nvSpPr>
        <p:spPr>
          <a:xfrm flipH="1">
            <a:off x="3634200" y="4020950"/>
            <a:ext cx="1093200" cy="34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baf2fabebb_0_80"/>
          <p:cNvSpPr/>
          <p:nvPr/>
        </p:nvSpPr>
        <p:spPr>
          <a:xfrm flipH="1">
            <a:off x="7480100" y="2283300"/>
            <a:ext cx="1093200" cy="34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baf2fabebb_0_80"/>
          <p:cNvSpPr txBox="1"/>
          <p:nvPr/>
        </p:nvSpPr>
        <p:spPr>
          <a:xfrm>
            <a:off x="783975" y="3454925"/>
            <a:ext cx="87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one</a:t>
            </a:r>
            <a:endParaRPr/>
          </a:p>
        </p:txBody>
      </p:sp>
      <p:sp>
        <p:nvSpPr>
          <p:cNvPr id="162" name="Google Shape;162;gbaf2fabebb_0_80"/>
          <p:cNvSpPr txBox="1"/>
          <p:nvPr/>
        </p:nvSpPr>
        <p:spPr>
          <a:xfrm>
            <a:off x="3854700" y="3993500"/>
            <a:ext cx="87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two</a:t>
            </a:r>
            <a:endParaRPr/>
          </a:p>
        </p:txBody>
      </p:sp>
      <p:sp>
        <p:nvSpPr>
          <p:cNvPr id="163" name="Google Shape;163;gbaf2fabebb_0_80"/>
          <p:cNvSpPr txBox="1"/>
          <p:nvPr/>
        </p:nvSpPr>
        <p:spPr>
          <a:xfrm>
            <a:off x="7605300" y="2255850"/>
            <a:ext cx="126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three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a3a50e399_0_3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Instructions and Sample Question</a:t>
            </a:r>
            <a:endParaRPr/>
          </a:p>
        </p:txBody>
      </p:sp>
      <p:sp>
        <p:nvSpPr>
          <p:cNvPr id="169" name="Google Shape;169;gca3a50e399_0_3"/>
          <p:cNvSpPr txBox="1">
            <a:spLocks noGrp="1"/>
          </p:cNvSpPr>
          <p:nvPr>
            <p:ph type="body" idx="1"/>
          </p:nvPr>
        </p:nvSpPr>
        <p:spPr>
          <a:xfrm>
            <a:off x="848900" y="4422400"/>
            <a:ext cx="74862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Read the instructions for the exam.</a:t>
            </a:r>
            <a:endParaRPr b="1"/>
          </a:p>
        </p:txBody>
      </p:sp>
      <p:pic>
        <p:nvPicPr>
          <p:cNvPr id="170" name="Google Shape;170;gca3a50e399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000" y="873500"/>
            <a:ext cx="6087990" cy="29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af2fabebb_0_87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Answering the Sample Question</a:t>
            </a:r>
            <a:endParaRPr/>
          </a:p>
        </p:txBody>
      </p:sp>
      <p:sp>
        <p:nvSpPr>
          <p:cNvPr id="176" name="Google Shape;176;gbaf2fabebb_0_87"/>
          <p:cNvSpPr txBox="1">
            <a:spLocks noGrp="1"/>
          </p:cNvSpPr>
          <p:nvPr>
            <p:ph type="body" idx="1"/>
          </p:nvPr>
        </p:nvSpPr>
        <p:spPr>
          <a:xfrm>
            <a:off x="278750" y="2788425"/>
            <a:ext cx="83031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Click the “</a:t>
            </a:r>
            <a:r>
              <a:rPr lang="en" b="1"/>
              <a:t>Correct</a:t>
            </a:r>
            <a:r>
              <a:rPr lang="en"/>
              <a:t>” choice in the sample question. 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Answers are randomized and may appear in a different location.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Next, click </a:t>
            </a:r>
            <a:r>
              <a:rPr lang="en" b="1"/>
              <a:t>Save &amp; Grade</a:t>
            </a:r>
            <a:r>
              <a:rPr lang="en"/>
              <a:t> or just </a:t>
            </a:r>
            <a:r>
              <a:rPr lang="en" b="1"/>
              <a:t>Save only: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(These buttons are at the bottom of every question.)</a:t>
            </a:r>
            <a:endParaRPr/>
          </a:p>
        </p:txBody>
      </p:sp>
      <p:pic>
        <p:nvPicPr>
          <p:cNvPr id="177" name="Google Shape;177;gbaf2fabebb_0_87"/>
          <p:cNvPicPr preferRelativeResize="0"/>
          <p:nvPr/>
        </p:nvPicPr>
        <p:blipFill rotWithShape="1">
          <a:blip r:embed="rId3">
            <a:alphaModFix/>
          </a:blip>
          <a:srcRect r="2675"/>
          <a:stretch/>
        </p:blipFill>
        <p:spPr>
          <a:xfrm>
            <a:off x="488975" y="3879350"/>
            <a:ext cx="7620000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baf2fabebb_0_87"/>
          <p:cNvSpPr/>
          <p:nvPr/>
        </p:nvSpPr>
        <p:spPr>
          <a:xfrm flipH="1">
            <a:off x="86100" y="3986551"/>
            <a:ext cx="596700" cy="328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baf2fabebb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2137" y="873500"/>
            <a:ext cx="4555175" cy="17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baf2fabebb_0_87"/>
          <p:cNvSpPr/>
          <p:nvPr/>
        </p:nvSpPr>
        <p:spPr>
          <a:xfrm>
            <a:off x="2904650" y="1758450"/>
            <a:ext cx="872700" cy="328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af2fabebb_0_96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Going To The Next Question</a:t>
            </a:r>
            <a:endParaRPr/>
          </a:p>
        </p:txBody>
      </p:sp>
      <p:sp>
        <p:nvSpPr>
          <p:cNvPr id="186" name="Google Shape;186;gbaf2fabebb_0_96"/>
          <p:cNvSpPr txBox="1">
            <a:spLocks noGrp="1"/>
          </p:cNvSpPr>
          <p:nvPr>
            <p:ph type="body" idx="1"/>
          </p:nvPr>
        </p:nvSpPr>
        <p:spPr>
          <a:xfrm>
            <a:off x="828900" y="3499975"/>
            <a:ext cx="74862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After answering and saving an answer, click </a:t>
            </a:r>
            <a:r>
              <a:rPr lang="en" b="1"/>
              <a:t>Next question</a:t>
            </a:r>
            <a:endParaRPr b="1"/>
          </a:p>
        </p:txBody>
      </p:sp>
      <p:pic>
        <p:nvPicPr>
          <p:cNvPr id="187" name="Google Shape;187;gbaf2fabebb_0_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73500"/>
            <a:ext cx="8781001" cy="24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af2fabebb_0_96"/>
          <p:cNvSpPr/>
          <p:nvPr/>
        </p:nvSpPr>
        <p:spPr>
          <a:xfrm flipH="1">
            <a:off x="6242550" y="1495550"/>
            <a:ext cx="872700" cy="328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af2fabebb_0_103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School Information</a:t>
            </a:r>
            <a:endParaRPr/>
          </a:p>
        </p:txBody>
      </p:sp>
      <p:sp>
        <p:nvSpPr>
          <p:cNvPr id="194" name="Google Shape;194;gbaf2fabebb_0_103"/>
          <p:cNvSpPr txBox="1">
            <a:spLocks noGrp="1"/>
          </p:cNvSpPr>
          <p:nvPr>
            <p:ph type="body" idx="1"/>
          </p:nvPr>
        </p:nvSpPr>
        <p:spPr>
          <a:xfrm>
            <a:off x="828900" y="3640350"/>
            <a:ext cx="74862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Answer the information about your school so we can provide </a:t>
            </a:r>
            <a:r>
              <a:rPr lang="en" b="1"/>
              <a:t>anonymous feedback</a:t>
            </a:r>
            <a:r>
              <a:rPr lang="en"/>
              <a:t> to your instructor (e.g., for extra credit).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(Remember to press </a:t>
            </a:r>
            <a:r>
              <a:rPr lang="en" b="1"/>
              <a:t>Save &amp; Grade</a:t>
            </a:r>
            <a:r>
              <a:rPr lang="en"/>
              <a:t> or just </a:t>
            </a:r>
            <a:r>
              <a:rPr lang="en" b="1"/>
              <a:t>Save</a:t>
            </a:r>
            <a:r>
              <a:rPr lang="en"/>
              <a:t> and </a:t>
            </a:r>
            <a:r>
              <a:rPr lang="en" b="1"/>
              <a:t>Next question</a:t>
            </a:r>
            <a:r>
              <a:rPr lang="en"/>
              <a:t>)</a:t>
            </a:r>
            <a:endParaRPr/>
          </a:p>
        </p:txBody>
      </p:sp>
      <p:pic>
        <p:nvPicPr>
          <p:cNvPr id="195" name="Google Shape;195;gbaf2fabebb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899" y="654425"/>
            <a:ext cx="3501725" cy="307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baf2fabebb_0_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8125" y="654425"/>
            <a:ext cx="1330950" cy="25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af2fabebb_0_109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Answer all 25 questions!</a:t>
            </a:r>
            <a:endParaRPr/>
          </a:p>
        </p:txBody>
      </p:sp>
      <p:grpSp>
        <p:nvGrpSpPr>
          <p:cNvPr id="202" name="Google Shape;202;gbaf2fabebb_0_109"/>
          <p:cNvGrpSpPr/>
          <p:nvPr/>
        </p:nvGrpSpPr>
        <p:grpSpPr>
          <a:xfrm>
            <a:off x="1764668" y="1347138"/>
            <a:ext cx="5410113" cy="3111736"/>
            <a:chOff x="1361251" y="674299"/>
            <a:chExt cx="6421499" cy="3714175"/>
          </a:xfrm>
        </p:grpSpPr>
        <p:pic>
          <p:nvPicPr>
            <p:cNvPr id="203" name="Google Shape;203;gbaf2fabebb_0_109"/>
            <p:cNvPicPr preferRelativeResize="0"/>
            <p:nvPr/>
          </p:nvPicPr>
          <p:blipFill rotWithShape="1">
            <a:blip r:embed="rId3">
              <a:alphaModFix/>
            </a:blip>
            <a:srcRect l="8973" t="13359" r="10042"/>
            <a:stretch/>
          </p:blipFill>
          <p:spPr>
            <a:xfrm>
              <a:off x="1361251" y="674299"/>
              <a:ext cx="6421499" cy="37141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4" name="Google Shape;204;gbaf2fabebb_0_109"/>
            <p:cNvGrpSpPr/>
            <p:nvPr/>
          </p:nvGrpSpPr>
          <p:grpSpPr>
            <a:xfrm>
              <a:off x="1510025" y="1229800"/>
              <a:ext cx="6123950" cy="2422057"/>
              <a:chOff x="1262700" y="1457050"/>
              <a:chExt cx="6123950" cy="2422057"/>
            </a:xfrm>
          </p:grpSpPr>
          <p:pic>
            <p:nvPicPr>
              <p:cNvPr id="205" name="Google Shape;205;gbaf2fabebb_0_10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262700" y="1484425"/>
                <a:ext cx="2280650" cy="23946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6" name="Google Shape;206;gbaf2fabebb_0_109"/>
              <p:cNvSpPr txBox="1"/>
              <p:nvPr/>
            </p:nvSpPr>
            <p:spPr>
              <a:xfrm>
                <a:off x="3830850" y="1457050"/>
                <a:ext cx="655800" cy="150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0"/>
                  <a:buFont typeface="Arial"/>
                  <a:buNone/>
                </a:pPr>
                <a:r>
                  <a:rPr lang="en" sz="15000" b="0" i="0" u="none" strike="noStrike" cap="none">
                    <a:solidFill>
                      <a:srgbClr val="FF9900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sz="15000" b="0" i="0" u="none" strike="noStrike" cap="non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07" name="Google Shape;207;gbaf2fabebb_0_10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356450" y="1557250"/>
                <a:ext cx="2030200" cy="2030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08" name="Google Shape;208;gbaf2fabebb_0_109"/>
          <p:cNvSpPr txBox="1">
            <a:spLocks noGrp="1"/>
          </p:cNvSpPr>
          <p:nvPr>
            <p:ph type="body" idx="1"/>
          </p:nvPr>
        </p:nvSpPr>
        <p:spPr>
          <a:xfrm>
            <a:off x="442525" y="4508100"/>
            <a:ext cx="80544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Remember to press </a:t>
            </a:r>
            <a:r>
              <a:rPr lang="en" b="1"/>
              <a:t>Save &amp; Grade</a:t>
            </a:r>
            <a:r>
              <a:rPr lang="en"/>
              <a:t> or </a:t>
            </a:r>
            <a:r>
              <a:rPr lang="en" b="1"/>
              <a:t>Save</a:t>
            </a:r>
            <a:r>
              <a:rPr lang="en"/>
              <a:t> after each answer!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209" name="Google Shape;209;gbaf2fabebb_0_109"/>
          <p:cNvSpPr txBox="1">
            <a:spLocks noGrp="1"/>
          </p:cNvSpPr>
          <p:nvPr>
            <p:ph type="body" idx="1"/>
          </p:nvPr>
        </p:nvSpPr>
        <p:spPr>
          <a:xfrm>
            <a:off x="386250" y="721100"/>
            <a:ext cx="80544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Go through the rest of the test!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a3a50e399_0_28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Answer (optional) Demographics Survey</a:t>
            </a:r>
            <a:endParaRPr/>
          </a:p>
        </p:txBody>
      </p:sp>
      <p:sp>
        <p:nvSpPr>
          <p:cNvPr id="215" name="Google Shape;215;gca3a50e399_0_28"/>
          <p:cNvSpPr txBox="1">
            <a:spLocks noGrp="1"/>
          </p:cNvSpPr>
          <p:nvPr>
            <p:ph type="body" idx="1"/>
          </p:nvPr>
        </p:nvSpPr>
        <p:spPr>
          <a:xfrm>
            <a:off x="467900" y="3901025"/>
            <a:ext cx="80544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Your answers will be used </a:t>
            </a:r>
            <a:r>
              <a:rPr lang="en" b="1"/>
              <a:t>anonymously</a:t>
            </a:r>
            <a:r>
              <a:rPr lang="en"/>
              <a:t> to help improve the test for others.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16" name="Google Shape;216;gca3a50e399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200" y="829300"/>
            <a:ext cx="4793784" cy="28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af2fabebb_0_6"/>
          <p:cNvSpPr txBox="1">
            <a:spLocks noGrp="1"/>
          </p:cNvSpPr>
          <p:nvPr>
            <p:ph type="ctrTitle"/>
          </p:nvPr>
        </p:nvSpPr>
        <p:spPr>
          <a:xfrm>
            <a:off x="392250" y="226775"/>
            <a:ext cx="85206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/>
              <a:t>About the CCA</a:t>
            </a:r>
            <a:endParaRPr sz="3600"/>
          </a:p>
        </p:txBody>
      </p:sp>
      <p:sp>
        <p:nvSpPr>
          <p:cNvPr id="62" name="Google Shape;62;gbaf2fabebb_0_6"/>
          <p:cNvSpPr txBox="1">
            <a:spLocks noGrp="1"/>
          </p:cNvSpPr>
          <p:nvPr>
            <p:ph type="subTitle" idx="1"/>
          </p:nvPr>
        </p:nvSpPr>
        <p:spPr>
          <a:xfrm>
            <a:off x="392250" y="993050"/>
            <a:ext cx="8520600" cy="3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Cybersecurity Curriculum Assessment (CCA) is a 25-question concept test for students who have completed </a:t>
            </a:r>
            <a:r>
              <a:rPr lang="en" sz="2400" b="1"/>
              <a:t>an undergraduate major or track in cybersecurity</a:t>
            </a:r>
            <a:endParaRPr sz="2400" b="1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CCA is </a:t>
            </a:r>
            <a:r>
              <a:rPr lang="en" sz="2400" b="1"/>
              <a:t>not</a:t>
            </a:r>
            <a:r>
              <a:rPr lang="en" sz="2400"/>
              <a:t> meant to be about specific technical knowledge, but rather general abilities critical for security reasoning and practice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multiple choice question has a scenario and a stem followed by five alternatives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Your task is always to choose the alternative that </a:t>
            </a:r>
            <a:r>
              <a:rPr lang="en" sz="2400" b="1"/>
              <a:t>best</a:t>
            </a:r>
            <a:r>
              <a:rPr lang="en" sz="2400"/>
              <a:t> answers the question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af2fabebb_0_127"/>
          <p:cNvSpPr txBox="1">
            <a:spLocks noGrp="1"/>
          </p:cNvSpPr>
          <p:nvPr>
            <p:ph type="title"/>
          </p:nvPr>
        </p:nvSpPr>
        <p:spPr>
          <a:xfrm>
            <a:off x="1810425" y="355525"/>
            <a:ext cx="556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Thank you very much!</a:t>
            </a:r>
            <a:endParaRPr b="1"/>
          </a:p>
        </p:txBody>
      </p:sp>
      <p:sp>
        <p:nvSpPr>
          <p:cNvPr id="222" name="Google Shape;222;gbaf2fabebb_0_127"/>
          <p:cNvSpPr txBox="1">
            <a:spLocks noGrp="1"/>
          </p:cNvSpPr>
          <p:nvPr>
            <p:ph type="body" idx="1"/>
          </p:nvPr>
        </p:nvSpPr>
        <p:spPr>
          <a:xfrm>
            <a:off x="311700" y="3756125"/>
            <a:ext cx="85206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Get started now at </a:t>
            </a:r>
            <a:r>
              <a:rPr lang="en" b="1" u="sng">
                <a:solidFill>
                  <a:schemeClr val="hlink"/>
                </a:solidFill>
                <a:hlinkClick r:id="rId3"/>
              </a:rPr>
              <a:t>https://www.prairielearn.org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Have questions or want to help? Email </a:t>
            </a:r>
            <a:r>
              <a:rPr lang="en" b="1" u="sng">
                <a:solidFill>
                  <a:schemeClr val="hlink"/>
                </a:solidFill>
                <a:hlinkClick r:id="rId4"/>
              </a:rPr>
              <a:t>sherman@umbc.edu</a:t>
            </a:r>
            <a:r>
              <a:rPr lang="en"/>
              <a:t>.</a:t>
            </a:r>
            <a:endParaRPr/>
          </a:p>
        </p:txBody>
      </p:sp>
      <p:pic>
        <p:nvPicPr>
          <p:cNvPr id="223" name="Google Shape;223;gbaf2fabebb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8252" y="1148425"/>
            <a:ext cx="2387500" cy="23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a9eafe756_0_0"/>
          <p:cNvSpPr txBox="1">
            <a:spLocks noGrp="1"/>
          </p:cNvSpPr>
          <p:nvPr>
            <p:ph type="ctrTitle"/>
          </p:nvPr>
        </p:nvSpPr>
        <p:spPr>
          <a:xfrm>
            <a:off x="392250" y="226775"/>
            <a:ext cx="85206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/>
              <a:t>Why should you take the CCA?</a:t>
            </a:r>
            <a:endParaRPr sz="3600"/>
          </a:p>
        </p:txBody>
      </p:sp>
      <p:sp>
        <p:nvSpPr>
          <p:cNvPr id="68" name="Google Shape;68;gca9eafe756_0_0"/>
          <p:cNvSpPr txBox="1">
            <a:spLocks noGrp="1"/>
          </p:cNvSpPr>
          <p:nvPr>
            <p:ph type="subTitle" idx="1"/>
          </p:nvPr>
        </p:nvSpPr>
        <p:spPr>
          <a:xfrm>
            <a:off x="392250" y="993050"/>
            <a:ext cx="8520600" cy="3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taking the CCA will help us improve it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CCA will help identify better methods for teaching and learning cybersecurity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Taking the CCA will help you use your knowledge and adversarial thinking skills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might enjoy the challenge!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baf2fabebb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2588" y="900625"/>
            <a:ext cx="4518824" cy="29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baf2fabebb_0_11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Get Started: Go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https://www.prairielearn.org/</a:t>
            </a:r>
            <a:endParaRPr/>
          </a:p>
        </p:txBody>
      </p:sp>
      <p:sp>
        <p:nvSpPr>
          <p:cNvPr id="75" name="Google Shape;75;gbaf2fabebb_0_11"/>
          <p:cNvSpPr txBox="1">
            <a:spLocks noGrp="1"/>
          </p:cNvSpPr>
          <p:nvPr>
            <p:ph type="body" idx="1"/>
          </p:nvPr>
        </p:nvSpPr>
        <p:spPr>
          <a:xfrm>
            <a:off x="209425" y="4317600"/>
            <a:ext cx="85206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Click on “Enroll course” button.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76" name="Google Shape;76;gbaf2fabebb_0_11"/>
          <p:cNvSpPr/>
          <p:nvPr/>
        </p:nvSpPr>
        <p:spPr>
          <a:xfrm flipH="1">
            <a:off x="5821275" y="1073450"/>
            <a:ext cx="1096800" cy="24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baf2fabebb_0_11"/>
          <p:cNvSpPr txBox="1"/>
          <p:nvPr/>
        </p:nvSpPr>
        <p:spPr>
          <a:xfrm>
            <a:off x="6890150" y="994250"/>
            <a:ext cx="11622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Click here!</a:t>
            </a:r>
            <a:endParaRPr sz="1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af2fabebb_0_19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Choose an account to use</a:t>
            </a:r>
            <a:endParaRPr/>
          </a:p>
        </p:txBody>
      </p:sp>
      <p:sp>
        <p:nvSpPr>
          <p:cNvPr id="83" name="Google Shape;83;gbaf2fabebb_0_19"/>
          <p:cNvSpPr txBox="1">
            <a:spLocks noGrp="1"/>
          </p:cNvSpPr>
          <p:nvPr>
            <p:ph type="body" idx="1"/>
          </p:nvPr>
        </p:nvSpPr>
        <p:spPr>
          <a:xfrm>
            <a:off x="209425" y="4317600"/>
            <a:ext cx="85206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Choose an account to use for identification (e.g., for extra credit)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special account permissions are required</a:t>
            </a:r>
            <a:endParaRPr/>
          </a:p>
        </p:txBody>
      </p:sp>
      <p:pic>
        <p:nvPicPr>
          <p:cNvPr id="84" name="Google Shape;84;gbaf2fabebb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375" y="873500"/>
            <a:ext cx="6865258" cy="32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baf2fabebb_0_19"/>
          <p:cNvSpPr/>
          <p:nvPr/>
        </p:nvSpPr>
        <p:spPr>
          <a:xfrm>
            <a:off x="2847375" y="2770275"/>
            <a:ext cx="655800" cy="24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baf2fabebb_0_19"/>
          <p:cNvSpPr/>
          <p:nvPr/>
        </p:nvSpPr>
        <p:spPr>
          <a:xfrm>
            <a:off x="2847375" y="3011775"/>
            <a:ext cx="655800" cy="24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baf2fabebb_0_19"/>
          <p:cNvSpPr txBox="1"/>
          <p:nvPr/>
        </p:nvSpPr>
        <p:spPr>
          <a:xfrm>
            <a:off x="1642675" y="2367525"/>
            <a:ext cx="11622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Sign in with a Google or Microsoft account.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baf2fabebb_0_19"/>
          <p:cNvSpPr/>
          <p:nvPr/>
        </p:nvSpPr>
        <p:spPr>
          <a:xfrm>
            <a:off x="7138725" y="949150"/>
            <a:ext cx="721800" cy="14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af2fabebb_0_29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Choose a Course</a:t>
            </a:r>
            <a:endParaRPr/>
          </a:p>
        </p:txBody>
      </p:sp>
      <p:sp>
        <p:nvSpPr>
          <p:cNvPr id="94" name="Google Shape;94;gbaf2fabebb_0_29"/>
          <p:cNvSpPr txBox="1">
            <a:spLocks noGrp="1"/>
          </p:cNvSpPr>
          <p:nvPr>
            <p:ph type="body" idx="1"/>
          </p:nvPr>
        </p:nvSpPr>
        <p:spPr>
          <a:xfrm>
            <a:off x="522175" y="3845750"/>
            <a:ext cx="83289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33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Click “Add course” for </a:t>
            </a:r>
            <a:r>
              <a:rPr lang="en" b="1"/>
              <a:t>CATS: Cybersecurity Assessment Tools</a:t>
            </a:r>
            <a:r>
              <a:rPr lang="en"/>
              <a:t>,</a:t>
            </a:r>
            <a:endParaRPr/>
          </a:p>
          <a:p>
            <a:pPr marL="0" lvl="0" indent="0" algn="ctr" rtl="0">
              <a:lnSpc>
                <a:spcPct val="33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… and confirm your choice.</a:t>
            </a:r>
            <a:br>
              <a:rPr lang="en"/>
            </a:br>
            <a:r>
              <a:rPr lang="en"/>
              <a:t/>
            </a:r>
            <a:br>
              <a:rPr lang="en"/>
            </a:br>
            <a:r>
              <a:rPr lang="en"/>
              <a:t/>
            </a:r>
            <a:br>
              <a:rPr lang="en"/>
            </a:br>
            <a:r>
              <a:rPr lang="en"/>
              <a:t/>
            </a:r>
            <a:br>
              <a:rPr lang="en"/>
            </a:br>
            <a:r>
              <a:rPr lang="en" b="1"/>
              <a:t>Note:</a:t>
            </a:r>
            <a:r>
              <a:rPr lang="en"/>
              <a:t> The list is alphabetized; precise course title and list of courses may differ.</a:t>
            </a:r>
            <a:endParaRPr/>
          </a:p>
        </p:txBody>
      </p:sp>
      <p:pic>
        <p:nvPicPr>
          <p:cNvPr id="95" name="Google Shape;95;gbaf2fabebb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563" y="797600"/>
            <a:ext cx="5671080" cy="28198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baf2fabebb_0_29"/>
          <p:cNvSpPr/>
          <p:nvPr/>
        </p:nvSpPr>
        <p:spPr>
          <a:xfrm flipH="1">
            <a:off x="6694725" y="2671375"/>
            <a:ext cx="1064400" cy="24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baf2fabebb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13" y="721100"/>
            <a:ext cx="5056577" cy="29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baf2fabebb_0_36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Confirm Course</a:t>
            </a:r>
            <a:endParaRPr/>
          </a:p>
        </p:txBody>
      </p:sp>
      <p:sp>
        <p:nvSpPr>
          <p:cNvPr id="103" name="Google Shape;103;gbaf2fabebb_0_36"/>
          <p:cNvSpPr txBox="1">
            <a:spLocks noGrp="1"/>
          </p:cNvSpPr>
          <p:nvPr>
            <p:ph type="body" idx="1"/>
          </p:nvPr>
        </p:nvSpPr>
        <p:spPr>
          <a:xfrm>
            <a:off x="512675" y="3997500"/>
            <a:ext cx="83289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33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If asked, confirm that you want to add the course.</a:t>
            </a:r>
            <a:endParaRPr/>
          </a:p>
        </p:txBody>
      </p:sp>
      <p:sp>
        <p:nvSpPr>
          <p:cNvPr id="104" name="Google Shape;104;gbaf2fabebb_0_36"/>
          <p:cNvSpPr/>
          <p:nvPr/>
        </p:nvSpPr>
        <p:spPr>
          <a:xfrm flipH="1">
            <a:off x="5519425" y="2686900"/>
            <a:ext cx="655800" cy="24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baf2fabebb_0_43"/>
          <p:cNvPicPr preferRelativeResize="0"/>
          <p:nvPr/>
        </p:nvPicPr>
        <p:blipFill rotWithShape="1">
          <a:blip r:embed="rId3">
            <a:alphaModFix/>
          </a:blip>
          <a:srcRect b="33735"/>
          <a:stretch/>
        </p:blipFill>
        <p:spPr>
          <a:xfrm>
            <a:off x="881125" y="806650"/>
            <a:ext cx="7349077" cy="256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baf2fabebb_0_43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Go “Home”</a:t>
            </a:r>
            <a:endParaRPr/>
          </a:p>
        </p:txBody>
      </p:sp>
      <p:sp>
        <p:nvSpPr>
          <p:cNvPr id="111" name="Google Shape;111;gbaf2fabebb_0_43"/>
          <p:cNvSpPr txBox="1">
            <a:spLocks noGrp="1"/>
          </p:cNvSpPr>
          <p:nvPr>
            <p:ph type="body" idx="1"/>
          </p:nvPr>
        </p:nvSpPr>
        <p:spPr>
          <a:xfrm>
            <a:off x="897463" y="3637150"/>
            <a:ext cx="73164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Click on </a:t>
            </a:r>
            <a:r>
              <a:rPr lang="en" b="1"/>
              <a:t>PrairieLearn</a:t>
            </a:r>
            <a:r>
              <a:rPr lang="en"/>
              <a:t> in the upper left corner to access the “course” you just added.</a:t>
            </a:r>
            <a:endParaRPr b="1"/>
          </a:p>
        </p:txBody>
      </p:sp>
      <p:sp>
        <p:nvSpPr>
          <p:cNvPr id="112" name="Google Shape;112;gbaf2fabebb_0_43"/>
          <p:cNvSpPr/>
          <p:nvPr/>
        </p:nvSpPr>
        <p:spPr>
          <a:xfrm>
            <a:off x="1027525" y="1140675"/>
            <a:ext cx="369600" cy="931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baf2fabebb_0_50"/>
          <p:cNvPicPr preferRelativeResize="0"/>
          <p:nvPr/>
        </p:nvPicPr>
        <p:blipFill rotWithShape="1">
          <a:blip r:embed="rId3">
            <a:alphaModFix/>
          </a:blip>
          <a:srcRect b="19373"/>
          <a:stretch/>
        </p:blipFill>
        <p:spPr>
          <a:xfrm>
            <a:off x="913800" y="786600"/>
            <a:ext cx="7316398" cy="277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baf2fabebb_0_50"/>
          <p:cNvSpPr txBox="1">
            <a:spLocks noGrp="1"/>
          </p:cNvSpPr>
          <p:nvPr>
            <p:ph type="title"/>
          </p:nvPr>
        </p:nvSpPr>
        <p:spPr>
          <a:xfrm>
            <a:off x="209425" y="14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Choose Your New Course</a:t>
            </a:r>
            <a:endParaRPr/>
          </a:p>
        </p:txBody>
      </p:sp>
      <p:sp>
        <p:nvSpPr>
          <p:cNvPr id="119" name="Google Shape;119;gbaf2fabebb_0_50"/>
          <p:cNvSpPr txBox="1">
            <a:spLocks noGrp="1"/>
          </p:cNvSpPr>
          <p:nvPr>
            <p:ph type="body" idx="1"/>
          </p:nvPr>
        </p:nvSpPr>
        <p:spPr>
          <a:xfrm>
            <a:off x="913800" y="3628175"/>
            <a:ext cx="73164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Click on the </a:t>
            </a:r>
            <a:r>
              <a:rPr lang="en" b="1"/>
              <a:t>CATS: Cybersecurity Assessment Tools</a:t>
            </a:r>
            <a:r>
              <a:rPr lang="en"/>
              <a:t> course.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(Other courses may be listed if you are a PrairieLearn user.)</a:t>
            </a:r>
            <a:endParaRPr/>
          </a:p>
        </p:txBody>
      </p:sp>
      <p:sp>
        <p:nvSpPr>
          <p:cNvPr id="120" name="Google Shape;120;gbaf2fabebb_0_50"/>
          <p:cNvSpPr/>
          <p:nvPr/>
        </p:nvSpPr>
        <p:spPr>
          <a:xfrm>
            <a:off x="996175" y="1295950"/>
            <a:ext cx="1093200" cy="34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On-screen Show (16:9)</PresentationFormat>
  <Paragraphs>75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Instructions for Taking the Cybersecurity Concept Inventory (CCA) </vt:lpstr>
      <vt:lpstr>About the CCA</vt:lpstr>
      <vt:lpstr>Why should you take the CCA?</vt:lpstr>
      <vt:lpstr>Get Started: Go to https://www.prairielearn.org/</vt:lpstr>
      <vt:lpstr>Choose an account to use</vt:lpstr>
      <vt:lpstr>Choose a Course</vt:lpstr>
      <vt:lpstr>Confirm Course</vt:lpstr>
      <vt:lpstr>Go “Home”</vt:lpstr>
      <vt:lpstr>Choose Your New Course</vt:lpstr>
      <vt:lpstr>Select The CCA Assessment</vt:lpstr>
      <vt:lpstr>Agree to “Honor System”</vt:lpstr>
      <vt:lpstr>Begin the Assessment!</vt:lpstr>
      <vt:lpstr>Consent Form</vt:lpstr>
      <vt:lpstr>Instructions and Sample Question</vt:lpstr>
      <vt:lpstr>Answering the Sample Question</vt:lpstr>
      <vt:lpstr>Going To The Next Question</vt:lpstr>
      <vt:lpstr>School Information</vt:lpstr>
      <vt:lpstr>Answer all 25 questions!</vt:lpstr>
      <vt:lpstr>Answer (optional) Demographics Survey</vt:lpstr>
      <vt:lpstr>Thank you very much!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Taking the Cybersecurity Concept Inventory (CCA) </dc:title>
  <dc:creator>Alan Sherman</dc:creator>
  <cp:lastModifiedBy>Alan Sherman</cp:lastModifiedBy>
  <cp:revision>1</cp:revision>
  <dcterms:modified xsi:type="dcterms:W3CDTF">2021-12-16T01:49:35Z</dcterms:modified>
</cp:coreProperties>
</file>